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4743CAEB-5F64-4290-8589-7A1BC5AAFDF4}">
          <p14:sldIdLst>
            <p14:sldId id="256"/>
          </p14:sldIdLst>
        </p14:section>
        <p14:section name="Section sans titre" id="{2424EAFB-0DBD-41C5-9C40-4B57EEAA398E}">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0101"/>
    <a:srgbClr val="27FC0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42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A8D1C0-FCBF-4581-883B-1430674668F1}" type="datetimeFigureOut">
              <a:rPr lang="fr-FR" smtClean="0"/>
              <a:t>09/06/2012</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F2986D-488A-4537-8777-5E94CA7CA81E}" type="slidenum">
              <a:rPr lang="fr-FR" smtClean="0"/>
              <a:t>‹N°›</a:t>
            </a:fld>
            <a:endParaRPr lang="fr-FR"/>
          </a:p>
        </p:txBody>
      </p:sp>
    </p:spTree>
    <p:extLst>
      <p:ext uri="{BB962C8B-B14F-4D97-AF65-F5344CB8AC3E}">
        <p14:creationId xmlns:p14="http://schemas.microsoft.com/office/powerpoint/2010/main" val="434681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82F2986D-488A-4537-8777-5E94CA7CA81E}" type="slidenum">
              <a:rPr lang="fr-FR" smtClean="0"/>
              <a:t>1</a:t>
            </a:fld>
            <a:endParaRPr lang="fr-FR"/>
          </a:p>
        </p:txBody>
      </p:sp>
    </p:spTree>
    <p:extLst>
      <p:ext uri="{BB962C8B-B14F-4D97-AF65-F5344CB8AC3E}">
        <p14:creationId xmlns:p14="http://schemas.microsoft.com/office/powerpoint/2010/main" val="3830068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41587868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1259945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2908163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2244730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37273247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37BE1A1C-F7BD-4D32-9B17-012E3FB53664}" type="datetimeFigureOut">
              <a:rPr lang="fr-FR" smtClean="0"/>
              <a:t>09/06/2012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37078235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37BE1A1C-F7BD-4D32-9B17-012E3FB53664}" type="datetimeFigureOut">
              <a:rPr lang="fr-FR" smtClean="0"/>
              <a:t>09/06/2012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3296846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37BE1A1C-F7BD-4D32-9B17-012E3FB53664}" type="datetimeFigureOut">
              <a:rPr lang="fr-FR" smtClean="0"/>
              <a:t>09/06/2012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362888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7BE1A1C-F7BD-4D32-9B17-012E3FB53664}" type="datetimeFigureOut">
              <a:rPr lang="fr-FR" smtClean="0"/>
              <a:t>09/06/2012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724918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BE1A1C-F7BD-4D32-9B17-012E3FB53664}" type="datetimeFigureOut">
              <a:rPr lang="fr-FR" smtClean="0"/>
              <a:t>09/06/2012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20643070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37BE1A1C-F7BD-4D32-9B17-012E3FB53664}" type="datetimeFigureOut">
              <a:rPr lang="fr-FR" smtClean="0"/>
              <a:t>09/06/2012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B79194F-CEC1-4285-8E8A-EA5A460C901E}" type="slidenum">
              <a:rPr lang="fr-FR" smtClean="0"/>
              <a:t>‹N°›</a:t>
            </a:fld>
            <a:endParaRPr lang="fr-FR"/>
          </a:p>
        </p:txBody>
      </p:sp>
    </p:spTree>
    <p:extLst>
      <p:ext uri="{BB962C8B-B14F-4D97-AF65-F5344CB8AC3E}">
        <p14:creationId xmlns:p14="http://schemas.microsoft.com/office/powerpoint/2010/main" val="777400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BE1A1C-F7BD-4D32-9B17-012E3FB53664}" type="datetimeFigureOut">
              <a:rPr lang="fr-FR" smtClean="0"/>
              <a:t>09/06/2012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79194F-CEC1-4285-8E8A-EA5A460C901E}" type="slidenum">
              <a:rPr lang="fr-FR" smtClean="0"/>
              <a:t>‹N°›</a:t>
            </a:fld>
            <a:endParaRPr lang="fr-FR"/>
          </a:p>
        </p:txBody>
      </p:sp>
    </p:spTree>
    <p:extLst>
      <p:ext uri="{BB962C8B-B14F-4D97-AF65-F5344CB8AC3E}">
        <p14:creationId xmlns:p14="http://schemas.microsoft.com/office/powerpoint/2010/main" val="26239543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8961" y="29759"/>
            <a:ext cx="7226425" cy="6825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ZoneTexte 3"/>
          <p:cNvSpPr txBox="1"/>
          <p:nvPr/>
        </p:nvSpPr>
        <p:spPr>
          <a:xfrm>
            <a:off x="2771800" y="3212976"/>
            <a:ext cx="3888432" cy="954107"/>
          </a:xfrm>
          <a:prstGeom prst="rect">
            <a:avLst/>
          </a:prstGeom>
          <a:noFill/>
        </p:spPr>
        <p:txBody>
          <a:bodyPr wrap="square" rtlCol="0">
            <a:spAutoFit/>
          </a:bodyPr>
          <a:lstStyle/>
          <a:p>
            <a:r>
              <a:rPr lang="fr-FR" sz="2800" b="1" dirty="0" smtClean="0">
                <a:solidFill>
                  <a:schemeClr val="accent4"/>
                </a:solidFill>
                <a:effectLst>
                  <a:outerShdw blurRad="38100" dist="38100" dir="2700000" algn="tl">
                    <a:srgbClr val="000000">
                      <a:alpha val="43137"/>
                    </a:srgbClr>
                  </a:outerShdw>
                </a:effectLst>
                <a:latin typeface="Arial Rounded MT Bold" pitchFamily="34" charset="0"/>
              </a:rPr>
              <a:t>Auto-</a:t>
            </a:r>
          </a:p>
          <a:p>
            <a:r>
              <a:rPr lang="fr-FR" sz="2800" b="1" dirty="0">
                <a:solidFill>
                  <a:schemeClr val="accent4"/>
                </a:solidFill>
                <a:effectLst>
                  <a:outerShdw blurRad="38100" dist="38100" dir="2700000" algn="tl">
                    <a:srgbClr val="000000">
                      <a:alpha val="43137"/>
                    </a:srgbClr>
                  </a:outerShdw>
                </a:effectLst>
                <a:latin typeface="Arial Rounded MT Bold" pitchFamily="34" charset="0"/>
              </a:rPr>
              <a:t> </a:t>
            </a:r>
            <a:r>
              <a:rPr lang="fr-FR" sz="2800" b="1" dirty="0" smtClean="0">
                <a:solidFill>
                  <a:schemeClr val="accent4"/>
                </a:solidFill>
                <a:effectLst>
                  <a:outerShdw blurRad="38100" dist="38100" dir="2700000" algn="tl">
                    <a:srgbClr val="000000">
                      <a:alpha val="43137"/>
                    </a:srgbClr>
                  </a:outerShdw>
                </a:effectLst>
                <a:latin typeface="Arial Rounded MT Bold" pitchFamily="34" charset="0"/>
              </a:rPr>
              <a:t>            Apprentissage</a:t>
            </a:r>
            <a:endParaRPr lang="fr-FR" sz="2800" b="1" dirty="0">
              <a:solidFill>
                <a:schemeClr val="accent4"/>
              </a:solidFill>
              <a:effectLst>
                <a:outerShdw blurRad="38100" dist="38100" dir="2700000" algn="tl">
                  <a:srgbClr val="000000">
                    <a:alpha val="43137"/>
                  </a:srgbClr>
                </a:outerShdw>
              </a:effectLst>
              <a:latin typeface="Arial Rounded MT Bold" pitchFamily="34" charset="0"/>
            </a:endParaRPr>
          </a:p>
        </p:txBody>
      </p:sp>
      <p:sp>
        <p:nvSpPr>
          <p:cNvPr id="5" name="ZoneTexte 4"/>
          <p:cNvSpPr txBox="1"/>
          <p:nvPr/>
        </p:nvSpPr>
        <p:spPr>
          <a:xfrm rot="20666564">
            <a:off x="4716016" y="2958035"/>
            <a:ext cx="1512168" cy="400110"/>
          </a:xfrm>
          <a:prstGeom prst="rect">
            <a:avLst/>
          </a:prstGeom>
          <a:noFill/>
        </p:spPr>
        <p:txBody>
          <a:bodyPr wrap="square" rtlCol="0">
            <a:spAutoFit/>
          </a:bodyPr>
          <a:lstStyle/>
          <a:p>
            <a:r>
              <a:rPr lang="fr-FR" sz="2000" b="1" dirty="0" smtClean="0">
                <a:solidFill>
                  <a:schemeClr val="bg1"/>
                </a:solidFill>
              </a:rPr>
              <a:t>Motivation</a:t>
            </a:r>
            <a:endParaRPr lang="fr-FR" sz="2000" b="1" dirty="0">
              <a:solidFill>
                <a:schemeClr val="bg1"/>
              </a:solidFill>
            </a:endParaRPr>
          </a:p>
        </p:txBody>
      </p:sp>
      <p:sp>
        <p:nvSpPr>
          <p:cNvPr id="6" name="ZoneTexte 5"/>
          <p:cNvSpPr txBox="1"/>
          <p:nvPr/>
        </p:nvSpPr>
        <p:spPr>
          <a:xfrm>
            <a:off x="3321909" y="5733256"/>
            <a:ext cx="2736304" cy="830997"/>
          </a:xfrm>
          <a:prstGeom prst="rect">
            <a:avLst/>
          </a:prstGeom>
          <a:noFill/>
        </p:spPr>
        <p:txBody>
          <a:bodyPr wrap="square" rtlCol="0">
            <a:spAutoFit/>
          </a:bodyPr>
          <a:lstStyle/>
          <a:p>
            <a:pPr algn="ctr"/>
            <a:r>
              <a:rPr lang="fr-FR" sz="2400" b="1" dirty="0" smtClean="0">
                <a:solidFill>
                  <a:srgbClr val="27FC04"/>
                </a:solidFill>
                <a:effectLst>
                  <a:outerShdw blurRad="38100" dist="38100" dir="2700000" algn="tl">
                    <a:srgbClr val="000000">
                      <a:alpha val="43137"/>
                    </a:srgbClr>
                  </a:outerShdw>
                </a:effectLst>
                <a:latin typeface="Arial Rounded MT Bold" pitchFamily="34" charset="0"/>
              </a:rPr>
              <a:t>Connaissance de l’autre</a:t>
            </a:r>
            <a:endParaRPr lang="fr-FR" b="1" dirty="0">
              <a:solidFill>
                <a:srgbClr val="27FC04"/>
              </a:solidFill>
              <a:effectLst>
                <a:outerShdw blurRad="38100" dist="38100" dir="2700000" algn="tl">
                  <a:srgbClr val="000000">
                    <a:alpha val="43137"/>
                  </a:srgbClr>
                </a:outerShdw>
              </a:effectLst>
              <a:latin typeface="Arial Rounded MT Bold" pitchFamily="34" charset="0"/>
            </a:endParaRPr>
          </a:p>
        </p:txBody>
      </p:sp>
      <p:sp>
        <p:nvSpPr>
          <p:cNvPr id="8" name="ZoneTexte 7"/>
          <p:cNvSpPr txBox="1"/>
          <p:nvPr/>
        </p:nvSpPr>
        <p:spPr>
          <a:xfrm>
            <a:off x="585605" y="4304528"/>
            <a:ext cx="2736304" cy="830997"/>
          </a:xfrm>
          <a:prstGeom prst="rect">
            <a:avLst/>
          </a:prstGeom>
          <a:noFill/>
        </p:spPr>
        <p:txBody>
          <a:bodyPr wrap="square" rtlCol="0">
            <a:spAutoFit/>
          </a:bodyPr>
          <a:lstStyle/>
          <a:p>
            <a:pPr algn="ctr"/>
            <a:r>
              <a:rPr lang="fr-FR" sz="2400" b="1" dirty="0" smtClean="0">
                <a:solidFill>
                  <a:srgbClr val="FFC000"/>
                </a:solidFill>
                <a:effectLst>
                  <a:outerShdw blurRad="38100" dist="38100" dir="2700000" algn="tl">
                    <a:srgbClr val="000000">
                      <a:alpha val="43137"/>
                    </a:srgbClr>
                  </a:outerShdw>
                </a:effectLst>
                <a:latin typeface="Arial Rounded MT Bold" pitchFamily="34" charset="0"/>
              </a:rPr>
              <a:t>Connaissance de soi</a:t>
            </a:r>
            <a:endParaRPr lang="fr-FR" b="1" dirty="0">
              <a:solidFill>
                <a:srgbClr val="FFC000"/>
              </a:solidFill>
              <a:effectLst>
                <a:outerShdw blurRad="38100" dist="38100" dir="2700000" algn="tl">
                  <a:srgbClr val="000000">
                    <a:alpha val="43137"/>
                  </a:srgbClr>
                </a:outerShdw>
              </a:effectLst>
              <a:latin typeface="Arial Rounded MT Bold" pitchFamily="34" charset="0"/>
            </a:endParaRPr>
          </a:p>
        </p:txBody>
      </p:sp>
      <p:sp>
        <p:nvSpPr>
          <p:cNvPr id="9" name="ZoneTexte 8"/>
          <p:cNvSpPr txBox="1"/>
          <p:nvPr/>
        </p:nvSpPr>
        <p:spPr>
          <a:xfrm>
            <a:off x="6584274" y="3908457"/>
            <a:ext cx="1547664" cy="461665"/>
          </a:xfrm>
          <a:prstGeom prst="rect">
            <a:avLst/>
          </a:prstGeom>
          <a:noFill/>
        </p:spPr>
        <p:txBody>
          <a:bodyPr wrap="square" rtlCol="0">
            <a:spAutoFit/>
          </a:bodyPr>
          <a:lstStyle/>
          <a:p>
            <a:pPr algn="ctr"/>
            <a:r>
              <a:rPr lang="fr-FR" sz="2400" b="1" dirty="0" smtClean="0">
                <a:solidFill>
                  <a:srgbClr val="00B050"/>
                </a:solidFill>
                <a:effectLst>
                  <a:outerShdw blurRad="38100" dist="38100" dir="2700000" algn="tl">
                    <a:srgbClr val="000000">
                      <a:alpha val="43137"/>
                    </a:srgbClr>
                  </a:outerShdw>
                </a:effectLst>
                <a:latin typeface="Arial Rounded MT Bold" pitchFamily="34" charset="0"/>
              </a:rPr>
              <a:t>Outils</a:t>
            </a:r>
            <a:endParaRPr lang="fr-FR" b="1" dirty="0">
              <a:solidFill>
                <a:srgbClr val="00B050"/>
              </a:solidFill>
              <a:effectLst>
                <a:outerShdw blurRad="38100" dist="38100" dir="2700000" algn="tl">
                  <a:srgbClr val="000000">
                    <a:alpha val="43137"/>
                  </a:srgbClr>
                </a:outerShdw>
              </a:effectLst>
              <a:latin typeface="Arial Rounded MT Bold" pitchFamily="34" charset="0"/>
            </a:endParaRPr>
          </a:p>
        </p:txBody>
      </p:sp>
      <p:sp>
        <p:nvSpPr>
          <p:cNvPr id="7" name="Double flèche horizontale 6"/>
          <p:cNvSpPr/>
          <p:nvPr/>
        </p:nvSpPr>
        <p:spPr>
          <a:xfrm rot="2789927">
            <a:off x="2453762" y="5255316"/>
            <a:ext cx="1157539" cy="216024"/>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0" name="ZoneTexte 9"/>
          <p:cNvSpPr txBox="1"/>
          <p:nvPr/>
        </p:nvSpPr>
        <p:spPr>
          <a:xfrm>
            <a:off x="339262" y="5229200"/>
            <a:ext cx="2967446" cy="1107996"/>
          </a:xfrm>
          <a:prstGeom prst="rect">
            <a:avLst/>
          </a:prstGeom>
          <a:noFill/>
        </p:spPr>
        <p:txBody>
          <a:bodyPr wrap="square" rtlCol="0">
            <a:spAutoFit/>
          </a:bodyPr>
          <a:lstStyle/>
          <a:p>
            <a:r>
              <a:rPr lang="fr-FR" sz="1600" b="1" dirty="0" smtClean="0">
                <a:solidFill>
                  <a:srgbClr val="00B0F0"/>
                </a:solidFill>
              </a:rPr>
              <a:t>Apprentissage mutuel:</a:t>
            </a:r>
          </a:p>
          <a:p>
            <a:pPr algn="just"/>
            <a:r>
              <a:rPr lang="fr-FR" sz="1200" dirty="0" smtClean="0">
                <a:solidFill>
                  <a:srgbClr val="00B0F0"/>
                </a:solidFill>
              </a:rPr>
              <a:t>- Concilier les objectifs de chacun sans occulter l’avis de l’un ou de l’autre</a:t>
            </a:r>
          </a:p>
          <a:p>
            <a:pPr algn="just"/>
            <a:r>
              <a:rPr lang="fr-FR" sz="1200" dirty="0" smtClean="0">
                <a:solidFill>
                  <a:srgbClr val="00B0F0"/>
                </a:solidFill>
              </a:rPr>
              <a:t>- Etre à l’écoute de ce que mon binôme peut m’apporter (connaissance, compétence…)</a:t>
            </a:r>
          </a:p>
        </p:txBody>
      </p:sp>
      <p:sp>
        <p:nvSpPr>
          <p:cNvPr id="12" name="Double flèche horizontale 11"/>
          <p:cNvSpPr/>
          <p:nvPr/>
        </p:nvSpPr>
        <p:spPr>
          <a:xfrm rot="18843548">
            <a:off x="5339747" y="4892573"/>
            <a:ext cx="1912398" cy="234100"/>
          </a:xfrm>
          <a:prstGeom prst="leftRightArrow">
            <a:avLst/>
          </a:prstGeom>
        </p:spPr>
        <p:style>
          <a:lnRef idx="0">
            <a:schemeClr val="accent4"/>
          </a:lnRef>
          <a:fillRef idx="3">
            <a:schemeClr val="accent4"/>
          </a:fillRef>
          <a:effectRef idx="3">
            <a:schemeClr val="accent4"/>
          </a:effectRef>
          <a:fontRef idx="minor">
            <a:schemeClr val="lt1"/>
          </a:fontRef>
        </p:style>
        <p:txBody>
          <a:bodyPr rtlCol="0" anchor="ctr"/>
          <a:lstStyle/>
          <a:p>
            <a:pPr algn="ctr"/>
            <a:endParaRPr lang="fr-FR"/>
          </a:p>
        </p:txBody>
      </p:sp>
      <p:sp>
        <p:nvSpPr>
          <p:cNvPr id="13" name="ZoneTexte 12"/>
          <p:cNvSpPr txBox="1"/>
          <p:nvPr/>
        </p:nvSpPr>
        <p:spPr>
          <a:xfrm>
            <a:off x="3195476" y="332656"/>
            <a:ext cx="2736304" cy="461665"/>
          </a:xfrm>
          <a:prstGeom prst="rect">
            <a:avLst/>
          </a:prstGeom>
          <a:noFill/>
        </p:spPr>
        <p:txBody>
          <a:bodyPr wrap="square" rtlCol="0">
            <a:spAutoFit/>
          </a:bodyPr>
          <a:lstStyle/>
          <a:p>
            <a:pPr algn="ctr"/>
            <a:r>
              <a:rPr lang="fr-FR" sz="2400" b="1" dirty="0" smtClean="0">
                <a:solidFill>
                  <a:srgbClr val="FD0101"/>
                </a:solidFill>
                <a:latin typeface="Arial Rounded MT Bold" pitchFamily="34" charset="0"/>
              </a:rPr>
              <a:t>Emotions</a:t>
            </a:r>
            <a:endParaRPr lang="fr-FR" b="1" dirty="0">
              <a:solidFill>
                <a:srgbClr val="FD0101"/>
              </a:solidFill>
              <a:latin typeface="Arial Rounded MT Bold" pitchFamily="34" charset="0"/>
            </a:endParaRPr>
          </a:p>
        </p:txBody>
      </p:sp>
      <p:sp>
        <p:nvSpPr>
          <p:cNvPr id="14" name="ZoneTexte 13"/>
          <p:cNvSpPr txBox="1"/>
          <p:nvPr/>
        </p:nvSpPr>
        <p:spPr>
          <a:xfrm>
            <a:off x="6800727" y="223193"/>
            <a:ext cx="2736304" cy="707886"/>
          </a:xfrm>
          <a:prstGeom prst="rect">
            <a:avLst/>
          </a:prstGeom>
          <a:noFill/>
        </p:spPr>
        <p:txBody>
          <a:bodyPr wrap="square" rtlCol="0">
            <a:spAutoFit/>
          </a:bodyPr>
          <a:lstStyle/>
          <a:p>
            <a:pPr algn="ctr"/>
            <a:r>
              <a:rPr lang="fr-FR" sz="2000" b="1" dirty="0" smtClean="0">
                <a:solidFill>
                  <a:schemeClr val="accent2">
                    <a:lumMod val="60000"/>
                    <a:lumOff val="40000"/>
                  </a:schemeClr>
                </a:solidFill>
                <a:latin typeface="Arial Rounded MT Bold" pitchFamily="34" charset="0"/>
              </a:rPr>
              <a:t>Nouvelles connaissances</a:t>
            </a:r>
            <a:endParaRPr lang="fr-FR" sz="1600" b="1" dirty="0">
              <a:solidFill>
                <a:schemeClr val="accent2">
                  <a:lumMod val="60000"/>
                  <a:lumOff val="40000"/>
                </a:schemeClr>
              </a:solidFill>
              <a:latin typeface="Arial Rounded MT Bold" pitchFamily="34" charset="0"/>
            </a:endParaRPr>
          </a:p>
        </p:txBody>
      </p:sp>
      <p:sp>
        <p:nvSpPr>
          <p:cNvPr id="11" name="ZoneTexte 10"/>
          <p:cNvSpPr txBox="1"/>
          <p:nvPr/>
        </p:nvSpPr>
        <p:spPr>
          <a:xfrm>
            <a:off x="2649052" y="794321"/>
            <a:ext cx="3456384" cy="1569660"/>
          </a:xfrm>
          <a:prstGeom prst="rect">
            <a:avLst/>
          </a:prstGeom>
          <a:noFill/>
        </p:spPr>
        <p:txBody>
          <a:bodyPr wrap="square" rtlCol="0">
            <a:spAutoFit/>
          </a:bodyPr>
          <a:lstStyle/>
          <a:p>
            <a:pPr algn="just"/>
            <a:r>
              <a:rPr lang="fr-FR" sz="1200" dirty="0" smtClean="0">
                <a:solidFill>
                  <a:schemeClr val="accent6">
                    <a:lumMod val="75000"/>
                  </a:schemeClr>
                </a:solidFill>
              </a:rPr>
              <a:t>- Plaisir dans le sens découverte de l’inconnu mais aussi pratique d’activités de nos centres d’intérêts communs. Peut-être une forme de confort puisque l’on reste la moitié du temps dans des domaines que l’on maitrise</a:t>
            </a:r>
          </a:p>
          <a:p>
            <a:pPr algn="just"/>
            <a:r>
              <a:rPr lang="fr-FR" sz="1200" dirty="0" smtClean="0">
                <a:solidFill>
                  <a:schemeClr val="accent6">
                    <a:lumMod val="75000"/>
                  </a:schemeClr>
                </a:solidFill>
              </a:rPr>
              <a:t>- Amitié car il est plaisant de travailler avec quelqu'un que l’on apprécie, le travail s’en trouve facilité et l’ambiance est très détendu</a:t>
            </a:r>
          </a:p>
        </p:txBody>
      </p:sp>
      <p:sp>
        <p:nvSpPr>
          <p:cNvPr id="17" name="ZoneTexte 16"/>
          <p:cNvSpPr txBox="1"/>
          <p:nvPr/>
        </p:nvSpPr>
        <p:spPr>
          <a:xfrm>
            <a:off x="6696226" y="4536490"/>
            <a:ext cx="2340298" cy="2308324"/>
          </a:xfrm>
          <a:prstGeom prst="rect">
            <a:avLst/>
          </a:prstGeom>
          <a:noFill/>
        </p:spPr>
        <p:txBody>
          <a:bodyPr wrap="square" rtlCol="0">
            <a:spAutoFit/>
          </a:bodyPr>
          <a:lstStyle/>
          <a:p>
            <a:pPr algn="just"/>
            <a:r>
              <a:rPr lang="fr-FR" sz="1200" dirty="0" smtClean="0">
                <a:solidFill>
                  <a:srgbClr val="00B050"/>
                </a:solidFill>
              </a:rPr>
              <a:t>- Moyens mnémotechniques</a:t>
            </a:r>
          </a:p>
          <a:p>
            <a:pPr algn="just"/>
            <a:r>
              <a:rPr lang="fr-FR" sz="1200" dirty="0" smtClean="0">
                <a:solidFill>
                  <a:srgbClr val="00B050"/>
                </a:solidFill>
              </a:rPr>
              <a:t>- Objets de la vie quotidienne personnalisés (</a:t>
            </a:r>
            <a:r>
              <a:rPr lang="fr-FR" sz="1200" dirty="0" err="1" smtClean="0">
                <a:solidFill>
                  <a:srgbClr val="00B050"/>
                </a:solidFill>
              </a:rPr>
              <a:t>magnets</a:t>
            </a:r>
            <a:r>
              <a:rPr lang="fr-FR" sz="1200" dirty="0" smtClean="0">
                <a:solidFill>
                  <a:srgbClr val="00B050"/>
                </a:solidFill>
              </a:rPr>
              <a:t> de frigidaire, Sopalin…). Mais phénomène de lassitude à force de les voir.</a:t>
            </a:r>
          </a:p>
          <a:p>
            <a:pPr algn="just"/>
            <a:r>
              <a:rPr lang="fr-FR" sz="1200" dirty="0" smtClean="0">
                <a:solidFill>
                  <a:srgbClr val="00B050"/>
                </a:solidFill>
              </a:rPr>
              <a:t>- Etude de chansons, de passages de film. Beaucoup plus de liberté dans ces activités car je choisis ce que je fais et si je m’en lasse je peux de suite changer de chansons ou de films</a:t>
            </a:r>
          </a:p>
        </p:txBody>
      </p:sp>
      <p:sp>
        <p:nvSpPr>
          <p:cNvPr id="20" name="Flèche courbée vers la gauche 19"/>
          <p:cNvSpPr/>
          <p:nvPr/>
        </p:nvSpPr>
        <p:spPr>
          <a:xfrm rot="19766357">
            <a:off x="6738721" y="1136260"/>
            <a:ext cx="608630" cy="2813874"/>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5" name="Flèche droite 14"/>
          <p:cNvSpPr/>
          <p:nvPr/>
        </p:nvSpPr>
        <p:spPr>
          <a:xfrm rot="19222189">
            <a:off x="5980024" y="1263047"/>
            <a:ext cx="2751904" cy="1149511"/>
          </a:xfrm>
          <a:prstGeom prst="rightArrow">
            <a:avLst/>
          </a:prstGeom>
        </p:spPr>
        <p:style>
          <a:lnRef idx="0">
            <a:schemeClr val="accent6"/>
          </a:lnRef>
          <a:fillRef idx="3">
            <a:schemeClr val="accent6"/>
          </a:fillRef>
          <a:effectRef idx="3">
            <a:schemeClr val="accent6"/>
          </a:effectRef>
          <a:fontRef idx="minor">
            <a:schemeClr val="lt1"/>
          </a:fontRef>
        </p:style>
        <p:txBody>
          <a:bodyPr rtlCol="0" anchor="ctr"/>
          <a:lstStyle/>
          <a:p>
            <a:pPr algn="ctr"/>
            <a:endParaRPr lang="fr-FR"/>
          </a:p>
        </p:txBody>
      </p:sp>
      <p:sp>
        <p:nvSpPr>
          <p:cNvPr id="16" name="ZoneTexte 15"/>
          <p:cNvSpPr txBox="1"/>
          <p:nvPr/>
        </p:nvSpPr>
        <p:spPr>
          <a:xfrm rot="19216021">
            <a:off x="6185788" y="1798710"/>
            <a:ext cx="1976012" cy="369332"/>
          </a:xfrm>
          <a:prstGeom prst="rect">
            <a:avLst/>
          </a:prstGeom>
          <a:noFill/>
        </p:spPr>
        <p:txBody>
          <a:bodyPr wrap="square" rtlCol="0">
            <a:spAutoFit/>
          </a:bodyPr>
          <a:lstStyle/>
          <a:p>
            <a:r>
              <a:rPr lang="fr-FR" b="1" dirty="0" smtClean="0">
                <a:solidFill>
                  <a:schemeClr val="bg1"/>
                </a:solidFill>
                <a:latin typeface="Arial Rounded MT Bold" pitchFamily="34" charset="0"/>
              </a:rPr>
              <a:t>PROGRESSION</a:t>
            </a:r>
            <a:endParaRPr lang="fr-FR" b="1" dirty="0">
              <a:solidFill>
                <a:schemeClr val="bg1"/>
              </a:solidFill>
              <a:latin typeface="Arial Rounded MT Bold" pitchFamily="34" charset="0"/>
            </a:endParaRPr>
          </a:p>
        </p:txBody>
      </p:sp>
      <p:sp>
        <p:nvSpPr>
          <p:cNvPr id="26" name="ZoneTexte 25"/>
          <p:cNvSpPr txBox="1"/>
          <p:nvPr/>
        </p:nvSpPr>
        <p:spPr>
          <a:xfrm>
            <a:off x="-87252" y="2090080"/>
            <a:ext cx="2736304" cy="461665"/>
          </a:xfrm>
          <a:prstGeom prst="rect">
            <a:avLst/>
          </a:prstGeom>
          <a:noFill/>
        </p:spPr>
        <p:txBody>
          <a:bodyPr wrap="square" rtlCol="0">
            <a:spAutoFit/>
          </a:bodyPr>
          <a:lstStyle/>
          <a:p>
            <a:pPr algn="ctr"/>
            <a:r>
              <a:rPr lang="fr-FR" sz="2400" b="1" dirty="0" smtClean="0">
                <a:solidFill>
                  <a:schemeClr val="tx2"/>
                </a:solidFill>
                <a:latin typeface="Arial Rounded MT Bold" pitchFamily="34" charset="0"/>
              </a:rPr>
              <a:t>Mise en relation</a:t>
            </a:r>
            <a:endParaRPr lang="fr-FR" b="1" dirty="0">
              <a:solidFill>
                <a:schemeClr val="tx2"/>
              </a:solidFill>
              <a:latin typeface="Arial Rounded MT Bold" pitchFamily="34" charset="0"/>
            </a:endParaRPr>
          </a:p>
        </p:txBody>
      </p:sp>
      <p:sp>
        <p:nvSpPr>
          <p:cNvPr id="22" name="ZoneTexte 21"/>
          <p:cNvSpPr txBox="1"/>
          <p:nvPr/>
        </p:nvSpPr>
        <p:spPr>
          <a:xfrm>
            <a:off x="-11180" y="2650258"/>
            <a:ext cx="2980631" cy="1015663"/>
          </a:xfrm>
          <a:prstGeom prst="rect">
            <a:avLst/>
          </a:prstGeom>
          <a:noFill/>
        </p:spPr>
        <p:txBody>
          <a:bodyPr wrap="square" rtlCol="0">
            <a:spAutoFit/>
          </a:bodyPr>
          <a:lstStyle/>
          <a:p>
            <a:pPr algn="just"/>
            <a:r>
              <a:rPr lang="fr-FR" sz="1200" dirty="0" smtClean="0">
                <a:solidFill>
                  <a:schemeClr val="accent1"/>
                </a:solidFill>
              </a:rPr>
              <a:t>C’est ce terme qui permet que tout fonctionne correctement et en harmonie. Il permet de faire fonctionner l’horloge. Si un des éléments s’enraye , c’est tout le mécanisme qui s’enraye.</a:t>
            </a:r>
            <a:endParaRPr lang="fr-FR" sz="1200" dirty="0">
              <a:solidFill>
                <a:schemeClr val="accent1"/>
              </a:solidFill>
            </a:endParaRPr>
          </a:p>
        </p:txBody>
      </p:sp>
    </p:spTree>
    <p:extLst>
      <p:ext uri="{BB962C8B-B14F-4D97-AF65-F5344CB8AC3E}">
        <p14:creationId xmlns:p14="http://schemas.microsoft.com/office/powerpoint/2010/main" val="241343402"/>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372</TotalTime>
  <Words>211</Words>
  <Application>Microsoft Office PowerPoint</Application>
  <PresentationFormat>Affichage à l'écran (4:3)</PresentationFormat>
  <Paragraphs>20</Paragraphs>
  <Slides>1</Slides>
  <Notes>1</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erwan</dc:creator>
  <cp:lastModifiedBy>erwan</cp:lastModifiedBy>
  <cp:revision>9</cp:revision>
  <dcterms:created xsi:type="dcterms:W3CDTF">2012-06-09T09:30:25Z</dcterms:created>
  <dcterms:modified xsi:type="dcterms:W3CDTF">2012-06-09T15:43:04Z</dcterms:modified>
</cp:coreProperties>
</file>